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6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89288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8835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5521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99185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80342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8773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97616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50966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8837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34369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88800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51BA5-0C64-4A04-BCB9-876572FD7F98}" type="datetimeFigureOut">
              <a:rPr lang="cs-CZ" smtClean="0"/>
              <a:t>14.04.2020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0A5EF-A769-4B96-A216-F53795A8AF4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66169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reference/en/language/functions/communication/serial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Encapsulation_(computer_programming)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NSWI170 – </a:t>
            </a:r>
            <a:r>
              <a:rPr lang="cs-CZ" dirty="0"/>
              <a:t>Počítačové systémy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Tomáš Faltín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7991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Příklad: objektový návrh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ukládá pozici v čísle zobrazovanou v loopu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int</a:t>
            </a:r>
            <a:r>
              <a:rPr lang="en-US" dirty="0" smtClean="0">
                <a:latin typeface="Consolas" panose="020B0609020204030204" pitchFamily="49" charset="0"/>
              </a:rPr>
              <a:t> display</a:t>
            </a:r>
            <a:r>
              <a:rPr lang="cs-CZ" dirty="0" smtClean="0">
                <a:latin typeface="Consolas" panose="020B0609020204030204" pitchFamily="49" charset="0"/>
              </a:rPr>
              <a:t>_current_position;</a:t>
            </a:r>
            <a:endParaRPr lang="en-US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ukládá číslo, které právě zobrazujeme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int display_number; </a:t>
            </a:r>
            <a:r>
              <a:rPr lang="cs-CZ" dirty="0">
                <a:latin typeface="Consolas" panose="020B0609020204030204" pitchFamily="49" charset="0"/>
              </a:rPr>
              <a:t/>
            </a:r>
            <a:br>
              <a:rPr lang="cs-CZ" dirty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funkce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inicializuje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displej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display_setup</a:t>
            </a:r>
            <a:r>
              <a:rPr lang="en-US" dirty="0" smtClean="0"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funkce</a:t>
            </a:r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 starající se o zobrazení displeje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display_loop()</a:t>
            </a:r>
            <a:endParaRPr lang="en-US" dirty="0" smtClean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funkce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nastavuj</a:t>
            </a:r>
            <a:r>
              <a:rPr lang="cs-CZ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ící displej na dané číslo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display_set()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endParaRPr lang="cs-CZ" dirty="0" smtClean="0">
              <a:latin typeface="Consolas" panose="020B0609020204030204" pitchFamily="49" charset="0"/>
            </a:endParaRPr>
          </a:p>
          <a:p>
            <a:r>
              <a:rPr lang="cs-CZ" dirty="0" smtClean="0"/>
              <a:t>Všimněte si, že všechny funkce</a:t>
            </a:r>
            <a:r>
              <a:rPr lang="en-US" dirty="0" smtClean="0"/>
              <a:t>/prom</a:t>
            </a:r>
            <a:r>
              <a:rPr lang="cs-CZ" dirty="0" smtClean="0"/>
              <a:t>ěnné obsahují prefix </a:t>
            </a:r>
            <a:r>
              <a:rPr lang="cs-CZ" dirty="0" smtClean="0">
                <a:latin typeface="Consolas" panose="020B0609020204030204" pitchFamily="49" charset="0"/>
              </a:rPr>
              <a:t>display_</a:t>
            </a:r>
          </a:p>
          <a:p>
            <a:pPr lvl="1"/>
            <a:r>
              <a:rPr lang="cs-CZ" dirty="0" smtClean="0"/>
              <a:t>Je jasné, že funkce patří/provádí operace s displejem</a:t>
            </a:r>
          </a:p>
          <a:p>
            <a:r>
              <a:rPr lang="cs-CZ" dirty="0" smtClean="0"/>
              <a:t>Označím stejně funkce/proměnné které k sobě logicky patří</a:t>
            </a:r>
          </a:p>
          <a:p>
            <a:endParaRPr lang="en-US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404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 3: Opravdové počítadlo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Rozšíření úkolu 4 z minula</a:t>
            </a:r>
          </a:p>
          <a:p>
            <a:r>
              <a:rPr lang="cs-CZ" dirty="0" smtClean="0"/>
              <a:t>Zobrazuje číslo na dipleji (tentokrát již 4-místné)</a:t>
            </a:r>
          </a:p>
          <a:p>
            <a:r>
              <a:rPr lang="cs-CZ" dirty="0" smtClean="0"/>
              <a:t>Tlačítka mají stejnou funkci: Přičítání/odečítání 1, reset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02274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 4: Jednoduché stopky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Přesnost na 0.1s</a:t>
            </a:r>
          </a:p>
          <a:p>
            <a:pPr lvl="1"/>
            <a:r>
              <a:rPr lang="cs-CZ" dirty="0" smtClean="0"/>
              <a:t>Zobrazují i desetinné místo – </a:t>
            </a:r>
            <a:r>
              <a:rPr lang="cs-CZ" dirty="0" smtClean="0">
                <a:latin typeface="Consolas" panose="020B0609020204030204" pitchFamily="49" charset="0"/>
              </a:rPr>
              <a:t>0.0</a:t>
            </a:r>
          </a:p>
          <a:p>
            <a:r>
              <a:rPr lang="cs-CZ" dirty="0" smtClean="0"/>
              <a:t>Tlačítka: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start/stop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reset</a:t>
            </a:r>
          </a:p>
          <a:p>
            <a:pPr lvl="2"/>
            <a:r>
              <a:rPr lang="cs-CZ" dirty="0" smtClean="0"/>
              <a:t>Pouze pokud jsou stopky zastavené</a:t>
            </a:r>
          </a:p>
          <a:p>
            <a:endParaRPr lang="cs-CZ" dirty="0" smtClean="0"/>
          </a:p>
          <a:p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09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 5: Olympijské stopky 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Rozšíření úkolu 4, přídává funkcionalitu poslednímu tlačítku</a:t>
            </a:r>
          </a:p>
          <a:p>
            <a:r>
              <a:rPr lang="cs-CZ" dirty="0" smtClean="0"/>
              <a:t>Nové tlačíko:</a:t>
            </a:r>
            <a:endParaRPr lang="cs-CZ" dirty="0"/>
          </a:p>
          <a:p>
            <a:pPr marL="457200" lvl="1" indent="0">
              <a:buNone/>
            </a:pPr>
            <a:r>
              <a:rPr lang="cs-CZ" dirty="0" smtClean="0"/>
              <a:t>3. okruh</a:t>
            </a:r>
          </a:p>
          <a:p>
            <a:pPr lvl="2"/>
            <a:r>
              <a:rPr lang="cs-CZ" dirty="0" smtClean="0"/>
              <a:t>Aktuální číslo na displeji se zastaví, ale stopky běží (interně) dál, po opětovném stisknutí stopky zobrazují opět aktuální hodnotu (ne tu zastavenou) a pokračují dál</a:t>
            </a:r>
          </a:p>
          <a:p>
            <a:pPr lvl="1"/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273714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Domácí úkoly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Nahrád do SISu zdroják obsahující funkce pro </a:t>
            </a:r>
            <a:r>
              <a:rPr lang="cs-CZ" dirty="0" smtClean="0"/>
              <a:t>úkoly 3 a </a:t>
            </a:r>
            <a:r>
              <a:rPr lang="en-US" dirty="0" smtClean="0"/>
              <a:t>5</a:t>
            </a:r>
          </a:p>
          <a:p>
            <a:r>
              <a:rPr lang="en-US" dirty="0" smtClean="0"/>
              <a:t>Do 14 </a:t>
            </a:r>
            <a:r>
              <a:rPr lang="en-US" dirty="0" err="1" smtClean="0"/>
              <a:t>dn</a:t>
            </a:r>
            <a:r>
              <a:rPr lang="cs-CZ" dirty="0" smtClean="0"/>
              <a:t>ů</a:t>
            </a:r>
            <a:endParaRPr lang="en-US" dirty="0" smtClean="0"/>
          </a:p>
          <a:p>
            <a:r>
              <a:rPr lang="cs-CZ" dirty="0"/>
              <a:t>Podmínky: </a:t>
            </a:r>
          </a:p>
          <a:p>
            <a:pPr lvl="1"/>
            <a:r>
              <a:rPr lang="cs-CZ" dirty="0"/>
              <a:t>Funkční</a:t>
            </a:r>
          </a:p>
          <a:p>
            <a:pPr lvl="1"/>
            <a:r>
              <a:rPr lang="cs-CZ" dirty="0"/>
              <a:t>Rozdělené do funkcí</a:t>
            </a:r>
          </a:p>
          <a:p>
            <a:pPr lvl="1"/>
            <a:r>
              <a:rPr lang="cs-CZ" dirty="0"/>
              <a:t>Srozumitelně pojmenováné </a:t>
            </a:r>
            <a:r>
              <a:rPr lang="cs-CZ" dirty="0" smtClean="0"/>
              <a:t>konstanty/funkce</a:t>
            </a:r>
          </a:p>
          <a:p>
            <a:pPr lvl="1"/>
            <a:r>
              <a:rPr lang="cs-CZ" b="1" dirty="0" smtClean="0"/>
              <a:t>Objektový návrh</a:t>
            </a:r>
            <a:r>
              <a:rPr lang="cs-CZ" dirty="0" smtClean="0"/>
              <a:t> funkcí = funkce, které k sobě patří mají stejný prefix</a:t>
            </a:r>
            <a:endParaRPr lang="cs-CZ" b="1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76098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4000" dirty="0" smtClean="0"/>
              <a:t>Úkol 0: Jak ladit/odhmyzovat(=debugging) Arduino</a:t>
            </a:r>
            <a:endParaRPr lang="cs-CZ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Arduino IDE</a:t>
            </a:r>
          </a:p>
          <a:p>
            <a:pPr lvl="1"/>
            <a:r>
              <a:rPr lang="cs-CZ" dirty="0" smtClean="0"/>
              <a:t>Tools → Serial Monitor </a:t>
            </a:r>
            <a:r>
              <a:rPr lang="cs-CZ" dirty="0" smtClean="0"/>
              <a:t>→ (nastavte rychlost) 9600 baund</a:t>
            </a:r>
          </a:p>
          <a:p>
            <a:r>
              <a:rPr lang="cs-CZ" dirty="0" smtClean="0">
                <a:latin typeface="Consolas" panose="020B0609020204030204" pitchFamily="49" charset="0"/>
              </a:rPr>
              <a:t>setup()</a:t>
            </a:r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Serial.begin(9600); </a:t>
            </a:r>
            <a:r>
              <a:rPr lang="cs-CZ" sz="20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nastavte stejnou rychlost jako v IDE</a:t>
            </a:r>
          </a:p>
          <a:p>
            <a:r>
              <a:rPr lang="cs-CZ" dirty="0" smtClean="0"/>
              <a:t>Používání </a:t>
            </a:r>
          </a:p>
          <a:p>
            <a:pPr lvl="1"/>
            <a:r>
              <a:rPr lang="cs-CZ" dirty="0" smtClean="0">
                <a:hlinkClick r:id="rId2"/>
              </a:rPr>
              <a:t>https://www.arduino.cc/reference/en/language/functions/communication/serial/</a:t>
            </a:r>
            <a:endParaRPr lang="cs-CZ" dirty="0" smtClean="0"/>
          </a:p>
          <a:p>
            <a:pPr lvl="1"/>
            <a:r>
              <a:rPr lang="cs-CZ" dirty="0" smtClean="0">
                <a:latin typeface="Consolas" panose="020B0609020204030204" pitchFamily="49" charset="0"/>
              </a:rPr>
              <a:t>print(), println()</a:t>
            </a:r>
          </a:p>
          <a:p>
            <a:pPr lvl="2"/>
            <a:r>
              <a:rPr lang="cs-CZ" dirty="0" smtClean="0">
                <a:latin typeface="Consolas" panose="020B0609020204030204" pitchFamily="49" charset="0"/>
              </a:rPr>
              <a:t>Serial.print(„Hello world“); Serial.println</a:t>
            </a:r>
            <a:r>
              <a:rPr lang="en-US" dirty="0" smtClean="0">
                <a:latin typeface="Consolas" panose="020B0609020204030204" pitchFamily="49" charset="0"/>
              </a:rPr>
              <a:t>(1234); ...</a:t>
            </a:r>
          </a:p>
          <a:p>
            <a:r>
              <a:rPr lang="en-US" dirty="0" smtClean="0"/>
              <a:t>V</a:t>
            </a:r>
            <a:r>
              <a:rPr lang="cs-CZ" dirty="0" smtClean="0"/>
              <a:t>kládání ladících výpisů, kudy program běžel</a:t>
            </a:r>
          </a:p>
        </p:txBody>
      </p:sp>
    </p:spTree>
    <p:extLst>
      <p:ext uri="{BB962C8B-B14F-4D97-AF65-F5344CB8AC3E}">
        <p14:creationId xmlns:p14="http://schemas.microsoft.com/office/powerpoint/2010/main" val="1290756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 1: Zápis čísla na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cs-CZ" dirty="0" smtClean="0"/>
              <a:t>Vezměte si úkol 3 z minula (zápis čísla na libovolné pořadí)</a:t>
            </a:r>
          </a:p>
          <a:p>
            <a:pPr marL="514350" indent="-514350">
              <a:buFont typeface="+mj-lt"/>
              <a:buAutoNum type="arabicPeriod"/>
            </a:pPr>
            <a:r>
              <a:rPr lang="cs-CZ" dirty="0" smtClean="0"/>
              <a:t>Vytvořte funkci, která umí zapsat číslo mezi 0000-9999 na displej</a:t>
            </a:r>
          </a:p>
        </p:txBody>
      </p:sp>
    </p:spTree>
    <p:extLst>
      <p:ext uri="{BB962C8B-B14F-4D97-AF65-F5344CB8AC3E}">
        <p14:creationId xmlns:p14="http://schemas.microsoft.com/office/powerpoint/2010/main" val="1978247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Pokus: delay()</a:t>
            </a:r>
            <a:r>
              <a:rPr lang="en-US" dirty="0" smtClean="0"/>
              <a:t> + </a:t>
            </a:r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Přidejte delay do hlavní smyčky hned za volání vaší funkce</a:t>
            </a:r>
            <a:r>
              <a:rPr lang="en-US" dirty="0" smtClean="0"/>
              <a:t>, nap</a:t>
            </a:r>
            <a:r>
              <a:rPr lang="cs-CZ" dirty="0" smtClean="0"/>
              <a:t>ř: </a:t>
            </a: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</a:rPr>
              <a:t>void loop()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</a:t>
            </a:r>
            <a:r>
              <a:rPr lang="en-US" dirty="0" err="1" smtClean="0">
                <a:latin typeface="Consolas" panose="020B0609020204030204" pitchFamily="49" charset="0"/>
              </a:rPr>
              <a:t>seg_write_number</a:t>
            </a:r>
            <a:r>
              <a:rPr lang="en-US" dirty="0" smtClean="0">
                <a:latin typeface="Consolas" panose="020B0609020204030204" pitchFamily="49" charset="0"/>
              </a:rPr>
              <a:t>(1234);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delay(</a:t>
            </a:r>
            <a:r>
              <a:rPr lang="cs-CZ" dirty="0" smtClean="0">
                <a:latin typeface="Consolas" panose="020B0609020204030204" pitchFamily="49" charset="0"/>
              </a:rPr>
              <a:t>200</a:t>
            </a:r>
            <a:r>
              <a:rPr lang="en-US" dirty="0" smtClean="0">
                <a:latin typeface="Consolas" panose="020B0609020204030204" pitchFamily="49" charset="0"/>
              </a:rPr>
              <a:t>);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 smtClean="0"/>
          </a:p>
          <a:p>
            <a:r>
              <a:rPr lang="cs-CZ" dirty="0" smtClean="0"/>
              <a:t>Zobrazuje displej číslo</a:t>
            </a:r>
            <a:r>
              <a:rPr lang="en-US" dirty="0" smtClean="0"/>
              <a:t> </a:t>
            </a:r>
            <a:r>
              <a:rPr lang="en-US" dirty="0" err="1" smtClean="0"/>
              <a:t>spr</a:t>
            </a:r>
            <a:r>
              <a:rPr lang="cs-CZ" dirty="0" smtClean="0"/>
              <a:t>ávně? </a:t>
            </a:r>
          </a:p>
          <a:p>
            <a:r>
              <a:rPr lang="cs-CZ" dirty="0" smtClean="0"/>
              <a:t>Základní (naivní) implementace na videu na dalším slide</a:t>
            </a:r>
          </a:p>
        </p:txBody>
      </p:sp>
    </p:spTree>
    <p:extLst>
      <p:ext uri="{BB962C8B-B14F-4D97-AF65-F5344CB8AC3E}">
        <p14:creationId xmlns:p14="http://schemas.microsoft.com/office/powerpoint/2010/main" val="98115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Pokus: </a:t>
            </a:r>
            <a:r>
              <a:rPr lang="cs-CZ" dirty="0" smtClean="0"/>
              <a:t>delay()</a:t>
            </a:r>
            <a:r>
              <a:rPr lang="en-US" dirty="0" smtClean="0"/>
              <a:t> + </a:t>
            </a:r>
            <a:r>
              <a:rPr lang="cs-CZ" dirty="0" smtClean="0"/>
              <a:t>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70700" cy="4351338"/>
          </a:xfrm>
        </p:spPr>
        <p:txBody>
          <a:bodyPr/>
          <a:lstStyle/>
          <a:p>
            <a:r>
              <a:rPr lang="cs-CZ" b="1" dirty="0" smtClean="0"/>
              <a:t>Problém: </a:t>
            </a:r>
            <a:endParaRPr lang="en-US" b="1" dirty="0" smtClean="0"/>
          </a:p>
          <a:p>
            <a:pPr lvl="1"/>
            <a:r>
              <a:rPr lang="cs-CZ" dirty="0" smtClean="0"/>
              <a:t>Při zápisu jednoho znaku ostatní zhasnou</a:t>
            </a:r>
            <a:endParaRPr lang="cs-CZ" dirty="0"/>
          </a:p>
          <a:p>
            <a:r>
              <a:rPr lang="cs-CZ" dirty="0" smtClean="0"/>
              <a:t>Chceme dělat i další věci než jen zobrazovat věci na displeji</a:t>
            </a:r>
          </a:p>
          <a:p>
            <a:endParaRPr lang="cs-CZ" dirty="0" smtClean="0"/>
          </a:p>
          <a:p>
            <a:pPr lvl="1"/>
            <a:endParaRPr lang="cs-CZ" dirty="0"/>
          </a:p>
        </p:txBody>
      </p:sp>
      <p:pic>
        <p:nvPicPr>
          <p:cNvPr id="4" name="IMG_586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4500" y="1825625"/>
            <a:ext cx="3289300" cy="438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60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Řešení: delay() + segmentový displej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70700" cy="4351338"/>
          </a:xfrm>
        </p:spPr>
        <p:txBody>
          <a:bodyPr/>
          <a:lstStyle/>
          <a:p>
            <a:r>
              <a:rPr lang="cs-CZ" dirty="0" smtClean="0"/>
              <a:t>Časový multiplex</a:t>
            </a:r>
          </a:p>
          <a:p>
            <a:pPr lvl="1"/>
            <a:r>
              <a:rPr lang="cs-CZ" dirty="0" smtClean="0"/>
              <a:t>Pokud bude Arduino dostatečně rychle blikat, oko si bude myslet, že svítí</a:t>
            </a:r>
          </a:p>
          <a:p>
            <a:pPr lvl="1"/>
            <a:r>
              <a:rPr lang="cs-CZ" dirty="0" smtClean="0"/>
              <a:t>Můžu rychle za sebou zobrazovat znaky </a:t>
            </a:r>
          </a:p>
          <a:p>
            <a:pPr lvl="2"/>
            <a:r>
              <a:rPr lang="cs-CZ" dirty="0" smtClean="0"/>
              <a:t>1 cyklus</a:t>
            </a:r>
            <a:r>
              <a:rPr lang="en-US" dirty="0" smtClean="0"/>
              <a:t> = </a:t>
            </a:r>
            <a:r>
              <a:rPr lang="cs-CZ" dirty="0" smtClean="0"/>
              <a:t>zobrazení 1 znaku</a:t>
            </a:r>
          </a:p>
          <a:p>
            <a:r>
              <a:rPr lang="en-US" dirty="0" err="1" smtClean="0"/>
              <a:t>Zobrazen</a:t>
            </a:r>
            <a:r>
              <a:rPr lang="cs-CZ" dirty="0" smtClean="0"/>
              <a:t>í na displeji rozdělím na 2 funkce: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Nastaví hodnotu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V cyklu zobrazuje postupně znaky čísla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</p:txBody>
      </p:sp>
      <p:pic>
        <p:nvPicPr>
          <p:cNvPr id="4" name="IMG_58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3134" y="1825625"/>
            <a:ext cx="3420666" cy="456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819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Poznámka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</a:t>
            </a:r>
            <a:r>
              <a:rPr lang="cs-CZ" dirty="0" smtClean="0"/>
              <a:t>lavní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  <a:r>
              <a:rPr lang="cs-CZ" dirty="0" smtClean="0"/>
              <a:t> by měla být co nejkratší, jelikož obsluhuje všechny funkce</a:t>
            </a:r>
          </a:p>
          <a:p>
            <a:r>
              <a:rPr lang="cs-CZ" dirty="0" smtClean="0"/>
              <a:t>Složitější úlohy se podrozdělí na menší podúlohy</a:t>
            </a:r>
          </a:p>
          <a:p>
            <a:pPr lvl="1"/>
            <a:r>
              <a:rPr lang="cs-CZ" dirty="0" smtClean="0"/>
              <a:t>Když jsou dostatečně malé, vykonávají se v rámci jednoho volání funkce </a:t>
            </a:r>
            <a:r>
              <a:rPr lang="cs-CZ" dirty="0" smtClean="0">
                <a:latin typeface="Consolas" panose="020B0609020204030204" pitchFamily="49" charset="0"/>
              </a:rPr>
              <a:t>loop()</a:t>
            </a:r>
          </a:p>
          <a:p>
            <a:r>
              <a:rPr lang="cs-CZ" dirty="0" smtClean="0"/>
              <a:t>Podobný princip/pattern (hlavní funkce která deleguje práci do menších funkcí) i u jiných (moderních) frameworků</a:t>
            </a:r>
          </a:p>
          <a:p>
            <a:pPr lvl="1"/>
            <a:r>
              <a:rPr lang="cs-CZ" dirty="0" smtClean="0"/>
              <a:t>Důraz na používání asynchronního volání</a:t>
            </a:r>
          </a:p>
          <a:p>
            <a:pPr lvl="1"/>
            <a:r>
              <a:rPr lang="cs-CZ" dirty="0" smtClean="0"/>
              <a:t>Např.: Node.js – JS runtime nad V8 enginem (engine, který používá Chrome)</a:t>
            </a:r>
          </a:p>
          <a:p>
            <a:pPr lvl="1"/>
            <a:endParaRPr lang="cs-CZ" dirty="0" smtClean="0"/>
          </a:p>
          <a:p>
            <a:endParaRPr lang="cs-CZ" dirty="0"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5001" y="5772150"/>
            <a:ext cx="1400175" cy="809625"/>
          </a:xfrm>
          <a:prstGeom prst="rect">
            <a:avLst/>
          </a:prstGeom>
        </p:spPr>
      </p:pic>
      <p:pic>
        <p:nvPicPr>
          <p:cNvPr id="1028" name="Picture 4" descr="Soubor:Google Chrome icon (2011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954" y="5507429"/>
            <a:ext cx="1339068" cy="133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66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Úkol 2: </a:t>
            </a:r>
            <a:r>
              <a:rPr lang="en-US" dirty="0" err="1" smtClean="0"/>
              <a:t>Multiplexov</a:t>
            </a:r>
            <a:r>
              <a:rPr lang="cs-CZ" dirty="0" smtClean="0"/>
              <a:t>é zobrazení čísla na displeji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cs-CZ" dirty="0" smtClean="0"/>
              <a:t>Vytvořit funkce pro zápis čísel na displej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Nastaví hodnotu</a:t>
            </a:r>
            <a:r>
              <a:rPr lang="en-US" dirty="0" smtClean="0"/>
              <a:t> (m</a:t>
            </a:r>
            <a:r>
              <a:rPr lang="cs-CZ" dirty="0" smtClean="0"/>
              <a:t>ůže se zavolat např. v </a:t>
            </a:r>
            <a:r>
              <a:rPr lang="cs-CZ" dirty="0" smtClean="0">
                <a:latin typeface="Consolas" panose="020B0609020204030204" pitchFamily="49" charset="0"/>
              </a:rPr>
              <a:t>setup(), </a:t>
            </a:r>
            <a:r>
              <a:rPr lang="cs-CZ" dirty="0" smtClean="0"/>
              <a:t>případně ve funkci </a:t>
            </a:r>
            <a:r>
              <a:rPr lang="cs-CZ" dirty="0" smtClean="0">
                <a:latin typeface="Consolas" panose="020B0609020204030204" pitchFamily="49" charset="0"/>
              </a:rPr>
              <a:t>loop())</a:t>
            </a:r>
          </a:p>
          <a:p>
            <a:pPr marL="914400" lvl="1" indent="-457200">
              <a:buFont typeface="+mj-lt"/>
              <a:buAutoNum type="arabicPeriod"/>
            </a:pPr>
            <a:r>
              <a:rPr lang="cs-CZ" dirty="0" smtClean="0"/>
              <a:t>Volá se opakovaně v hlavní funkci a zobrazuje dané číslo</a:t>
            </a:r>
          </a:p>
          <a:p>
            <a:r>
              <a:rPr lang="cs-CZ" dirty="0" smtClean="0"/>
              <a:t>Pomocný stav si držím v globálních proměnných</a:t>
            </a:r>
          </a:p>
          <a:p>
            <a:pPr marL="0" indent="0">
              <a:buNone/>
            </a:pPr>
            <a:endParaRPr lang="cs-CZ" dirty="0" smtClean="0"/>
          </a:p>
          <a:p>
            <a:pPr marL="0" indent="0">
              <a:buNone/>
            </a:pPr>
            <a:r>
              <a:rPr lang="cs-CZ" dirty="0" smtClean="0">
                <a:latin typeface="Consolas" panose="020B0609020204030204" pitchFamily="49" charset="0"/>
              </a:rPr>
              <a:t>void loop() </a:t>
            </a:r>
            <a:r>
              <a:rPr lang="en-US" dirty="0" smtClean="0">
                <a:latin typeface="Consolas" panose="020B0609020204030204" pitchFamily="49" charset="0"/>
              </a:rPr>
              <a:t>{</a:t>
            </a:r>
            <a:r>
              <a:rPr lang="cs-CZ" dirty="0" smtClean="0">
                <a:latin typeface="Consolas" panose="020B0609020204030204" pitchFamily="49" charset="0"/>
              </a:rPr>
              <a:t/>
            </a:r>
            <a:br>
              <a:rPr lang="cs-CZ" dirty="0" smtClean="0">
                <a:latin typeface="Consolas" panose="020B0609020204030204" pitchFamily="49" charset="0"/>
              </a:rPr>
            </a:br>
            <a:r>
              <a:rPr lang="cs-CZ" dirty="0" smtClean="0">
                <a:latin typeface="Consolas" panose="020B0609020204030204" pitchFamily="49" charset="0"/>
              </a:rPr>
              <a:t>  display_loop(); // (2) zobrazuje číslo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if (…)</a:t>
            </a:r>
            <a:r>
              <a:rPr lang="cs-CZ" dirty="0" smtClean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 {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err="1" smtClean="0">
                <a:latin typeface="Consolas" panose="020B0609020204030204" pitchFamily="49" charset="0"/>
              </a:rPr>
              <a:t>displ</a:t>
            </a:r>
            <a:r>
              <a:rPr lang="cs-CZ" dirty="0" smtClean="0">
                <a:latin typeface="Consolas" panose="020B0609020204030204" pitchFamily="49" charset="0"/>
              </a:rPr>
              <a:t>a</a:t>
            </a:r>
            <a:r>
              <a:rPr lang="en-US" dirty="0" err="1" smtClean="0">
                <a:latin typeface="Consolas" panose="020B0609020204030204" pitchFamily="49" charset="0"/>
              </a:rPr>
              <a:t>y_set</a:t>
            </a:r>
            <a:r>
              <a:rPr lang="en-US" dirty="0" smtClean="0">
                <a:latin typeface="Consolas" panose="020B0609020204030204" pitchFamily="49" charset="0"/>
              </a:rPr>
              <a:t>(</a:t>
            </a:r>
            <a:r>
              <a:rPr lang="cs-CZ" dirty="0" smtClean="0">
                <a:latin typeface="Consolas" panose="020B0609020204030204" pitchFamily="49" charset="0"/>
              </a:rPr>
              <a:t>1234); // (1) uloží zadané číslo</a:t>
            </a:r>
            <a:r>
              <a:rPr lang="en-US" dirty="0" smtClean="0">
                <a:latin typeface="Consolas" panose="020B0609020204030204" pitchFamily="49" charset="0"/>
              </a:rPr>
              <a:t/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}</a:t>
            </a:r>
            <a:br>
              <a:rPr lang="en-US" dirty="0" smtClean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}</a:t>
            </a:r>
            <a:endParaRPr lang="cs-CZ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80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Poznámka (objektový návrh)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Věci, které k sobě logicky patří, je dobré umístit k sobě/označit, že k sobě patří (</a:t>
            </a:r>
            <a:r>
              <a:rPr lang="en-US" dirty="0" smtClean="0"/>
              <a:t>+</a:t>
            </a:r>
            <a:r>
              <a:rPr lang="cs-CZ" dirty="0" smtClean="0"/>
              <a:t> třeba limitovat přístup jen na některé funkce atd...)</a:t>
            </a:r>
          </a:p>
          <a:p>
            <a:pPr lvl="1"/>
            <a:r>
              <a:rPr lang="cs-CZ" dirty="0" smtClean="0"/>
              <a:t>encapsulace/zapouzdření</a:t>
            </a:r>
          </a:p>
          <a:p>
            <a:pPr lvl="1"/>
            <a:r>
              <a:rPr lang="cs-CZ" dirty="0" smtClean="0">
                <a:hlinkClick r:id="rId2"/>
              </a:rPr>
              <a:t>https://en.wikipedia.org/wiki/Encapsulation_(computer_programming)</a:t>
            </a:r>
            <a:endParaRPr lang="cs-CZ" dirty="0" smtClean="0"/>
          </a:p>
          <a:p>
            <a:r>
              <a:rPr lang="cs-CZ" dirty="0" smtClean="0"/>
              <a:t>Vyšší programovací jazyky k tomu poskytují lepší nástroje (třídy, metody, viditelnost, ...) </a:t>
            </a:r>
          </a:p>
          <a:p>
            <a:r>
              <a:rPr lang="cs-CZ" dirty="0" smtClean="0"/>
              <a:t>Lze programovat objektově i v nízkých programovacích jazycích, např. C, Pascal, ...</a:t>
            </a:r>
          </a:p>
          <a:p>
            <a:endParaRPr lang="cs-CZ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18549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691</Words>
  <Application>Microsoft Office PowerPoint</Application>
  <PresentationFormat>Widescreen</PresentationFormat>
  <Paragraphs>84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Office Theme</vt:lpstr>
      <vt:lpstr>NSWI170 – Počítačové systémy</vt:lpstr>
      <vt:lpstr>Úkol 0: Jak ladit/odhmyzovat(=debugging) Arduino</vt:lpstr>
      <vt:lpstr>Úkol 1: Zápis čísla na displej</vt:lpstr>
      <vt:lpstr>Pokus: delay() + segmentový displej</vt:lpstr>
      <vt:lpstr>Pokus: delay() + segmentový displej</vt:lpstr>
      <vt:lpstr>Řešení: delay() + segmentový displej</vt:lpstr>
      <vt:lpstr>Poznámka</vt:lpstr>
      <vt:lpstr>Úkol 2: Multiplexové zobrazení čísla na displeji</vt:lpstr>
      <vt:lpstr>Poznámka (objektový návrh)</vt:lpstr>
      <vt:lpstr>Příklad: objektový návrh</vt:lpstr>
      <vt:lpstr>Úkol 3: Opravdové počítadlo</vt:lpstr>
      <vt:lpstr>Úkol 4: Jednoduché stopky</vt:lpstr>
      <vt:lpstr>Úkol 5: Olympijské stopky </vt:lpstr>
      <vt:lpstr>Domácí úkoly</vt:lpstr>
    </vt:vector>
  </TitlesOfParts>
  <Company>Oracle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NSWI170 – Počítačové systémy</dc:title>
  <dc:creator>Tomas Faltin</dc:creator>
  <cp:lastModifiedBy>Tomas Faltin</cp:lastModifiedBy>
  <cp:revision>47</cp:revision>
  <dcterms:created xsi:type="dcterms:W3CDTF">2020-04-14T20:52:27Z</dcterms:created>
  <dcterms:modified xsi:type="dcterms:W3CDTF">2020-04-14T23:43:05Z</dcterms:modified>
</cp:coreProperties>
</file>

<file path=docProps/thumbnail.jpeg>
</file>